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95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9" r:id="rId26"/>
    <p:sldId id="27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8BBE4-A447-4F61-A9D5-F6C663C9E1E9}" v="195" dt="2019-11-07T07:50:30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864036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19640" y="3337560"/>
            <a:ext cx="864036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728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719640" y="333756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47280" y="333756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641040" y="161964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562800" y="161964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19640" y="333756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641040" y="333756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562800" y="333756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719640" y="1619640"/>
            <a:ext cx="864036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8640360" cy="3288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4216320" cy="3288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47280" y="1619640"/>
            <a:ext cx="4216320" cy="3288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719640" y="224640"/>
            <a:ext cx="8855280" cy="4391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47280" y="1619640"/>
            <a:ext cx="4216320" cy="3288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719640" y="333756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19640" y="1619640"/>
            <a:ext cx="8640360" cy="328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4216320" cy="3288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4728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47280" y="333756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4728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719640" y="3337560"/>
            <a:ext cx="864036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864036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719640" y="3337560"/>
            <a:ext cx="864036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4728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19640" y="333756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47280" y="333756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641040" y="161964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562800" y="161964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719640" y="333756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641040" y="333756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562800" y="3337560"/>
            <a:ext cx="278208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8640360" cy="3288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4216320" cy="3288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7280" y="1619640"/>
            <a:ext cx="4216320" cy="3288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19640" y="224640"/>
            <a:ext cx="8855280" cy="4391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47280" y="1619640"/>
            <a:ext cx="4216320" cy="3288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719640" y="333756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4216320" cy="3288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728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7280" y="333756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290" b="1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7280" y="1619640"/>
            <a:ext cx="421632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719640" y="3337560"/>
            <a:ext cx="8640360" cy="1568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333333"/>
              </a:solidFill>
              <a:latin typeface="Noto Sans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91280" y="3077640"/>
            <a:ext cx="8568000" cy="10803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r>
              <a:rPr lang="en-US" sz="3590" b="1" strike="noStrike" spc="-1">
                <a:solidFill>
                  <a:srgbClr val="333333"/>
                </a:solidFill>
                <a:latin typeface="HP Simplified Light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91280" y="4427280"/>
            <a:ext cx="8568000" cy="736560"/>
          </a:xfrm>
          <a:prstGeom prst="rect">
            <a:avLst/>
          </a:prstGeom>
        </p:spPr>
        <p:txBody>
          <a:bodyPr lIns="0" tIns="0" rIns="0" bIns="0">
            <a:normAutofit fontScale="14000"/>
          </a:bodyPr>
          <a:lstStyle/>
          <a:p>
            <a:pPr marL="432000" indent="-324000">
              <a:spcAft>
                <a:spcPts val="1397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1790" b="0" strike="noStrike" spc="-1">
                <a:solidFill>
                  <a:srgbClr val="333333"/>
                </a:solidFill>
                <a:latin typeface="HP Simplified Light"/>
              </a:rPr>
              <a:t>Click to edit the outline text format</a:t>
            </a:r>
          </a:p>
          <a:p>
            <a:pPr marL="864000" lvl="1" indent="-324000">
              <a:spcAft>
                <a:spcPts val="1108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790" b="0" strike="noStrike" spc="-1">
                <a:solidFill>
                  <a:srgbClr val="333333"/>
                </a:solidFill>
                <a:latin typeface="HP Simplified Light"/>
              </a:rPr>
              <a:t>Second Outline Level</a:t>
            </a:r>
          </a:p>
          <a:p>
            <a:pPr marL="1296000" lvl="2" indent="-288000">
              <a:spcAft>
                <a:spcPts val="831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790" b="0" strike="noStrike" spc="-1">
                <a:solidFill>
                  <a:srgbClr val="333333"/>
                </a:solidFill>
                <a:latin typeface="HP Simplified Light"/>
              </a:rPr>
              <a:t>Third Outline Level</a:t>
            </a:r>
          </a:p>
          <a:p>
            <a:pPr marL="1728000" lvl="3" indent="-216000">
              <a:spcAft>
                <a:spcPts val="54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790" b="0" strike="noStrike" spc="-1">
                <a:solidFill>
                  <a:srgbClr val="333333"/>
                </a:solidFill>
                <a:latin typeface="HP Simplified Light"/>
              </a:rPr>
              <a:t>Fourth Outline Level</a:t>
            </a:r>
          </a:p>
          <a:p>
            <a:pPr marL="2160000" lvl="4" indent="-216000">
              <a:spcAft>
                <a:spcPts val="26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790" b="0" strike="noStrike" spc="-1">
                <a:solidFill>
                  <a:srgbClr val="333333"/>
                </a:solidFill>
                <a:latin typeface="HP Simplified Light"/>
              </a:rPr>
              <a:t>Fifth Outline Level</a:t>
            </a:r>
          </a:p>
          <a:p>
            <a:pPr marL="2592000" lvl="5" indent="-216000">
              <a:spcAft>
                <a:spcPts val="26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790" b="0" strike="noStrike" spc="-1">
                <a:solidFill>
                  <a:srgbClr val="333333"/>
                </a:solidFill>
                <a:latin typeface="HP Simplified Light"/>
              </a:rPr>
              <a:t>Sixth Outline Level</a:t>
            </a:r>
          </a:p>
          <a:p>
            <a:pPr marL="3024000" lvl="6" indent="-216000">
              <a:spcAft>
                <a:spcPts val="26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790" b="0" strike="noStrike" spc="-1">
                <a:solidFill>
                  <a:srgbClr val="333333"/>
                </a:solidFill>
                <a:latin typeface="HP Simplified Light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4200"/>
            <a:ext cx="2348280" cy="3906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Noto Sans Regular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6640" y="5164200"/>
            <a:ext cx="3195000" cy="3913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Noto Sans Regular"/>
              </a:rPr>
              <a:t>&lt;footer&gt;</a:t>
            </a:r>
          </a:p>
        </p:txBody>
      </p:sp>
      <p:sp>
        <p:nvSpPr>
          <p:cNvPr id="4" name="CustomShape 5"/>
          <p:cNvSpPr/>
          <p:nvPr/>
        </p:nvSpPr>
        <p:spPr>
          <a:xfrm>
            <a:off x="0" y="3239640"/>
            <a:ext cx="504000" cy="81036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19640" y="224640"/>
            <a:ext cx="8855280" cy="947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90" b="1" strike="noStrike" spc="-1">
                <a:solidFill>
                  <a:srgbClr val="333333"/>
                </a:solidFill>
                <a:latin typeface="Noto Sans Regular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19640" y="1619640"/>
            <a:ext cx="8640360" cy="3288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049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333333"/>
                </a:solidFill>
                <a:latin typeface="Noto Sans Regular"/>
              </a:rPr>
              <a:t>Click to edit the outline text format</a:t>
            </a:r>
          </a:p>
          <a:p>
            <a:pPr marL="864000" lvl="1" indent="-324000">
              <a:spcAft>
                <a:spcPts val="845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333333"/>
                </a:solidFill>
                <a:latin typeface="Noto Sans Regular"/>
              </a:rPr>
              <a:t>Second Outline Level</a:t>
            </a:r>
          </a:p>
          <a:p>
            <a:pPr marL="1296000" lvl="2" indent="-288000">
              <a:spcAft>
                <a:spcPts val="626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333333"/>
                </a:solidFill>
                <a:latin typeface="Noto Sans Regular"/>
              </a:rPr>
              <a:t>Third Outline Level</a:t>
            </a:r>
          </a:p>
          <a:p>
            <a:pPr marL="1728000" lvl="3" indent="-216000">
              <a:spcAft>
                <a:spcPts val="41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333333"/>
                </a:solidFill>
                <a:latin typeface="Noto Sans Regular"/>
              </a:rPr>
              <a:t>Fourth Outline Level</a:t>
            </a:r>
          </a:p>
          <a:p>
            <a:pPr marL="2160000" lvl="4" indent="-216000">
              <a:spcAft>
                <a:spcPts val="207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333333"/>
                </a:solidFill>
                <a:latin typeface="Noto Sans Regular"/>
              </a:rPr>
              <a:t>Fifth Outline Level</a:t>
            </a:r>
          </a:p>
          <a:p>
            <a:pPr marL="2592000" lvl="5" indent="-216000">
              <a:spcAft>
                <a:spcPts val="207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333333"/>
                </a:solidFill>
                <a:latin typeface="Noto Sans Regular"/>
              </a:rPr>
              <a:t>Sixth Outline Level</a:t>
            </a:r>
          </a:p>
          <a:p>
            <a:pPr marL="3024000" lvl="6" indent="-216000">
              <a:spcAft>
                <a:spcPts val="207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333333"/>
                </a:solidFill>
                <a:latin typeface="Noto Sans Regular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4000" y="5164200"/>
            <a:ext cx="2348280" cy="391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Noto Sans Regular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6640" y="5164560"/>
            <a:ext cx="3195000" cy="3913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Noto Sans Regular"/>
              </a:rPr>
              <a:t>&lt;footer&gt;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791280" y="3077640"/>
            <a:ext cx="8568000" cy="108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r>
              <a:rPr lang="en-US" sz="3590" b="1" strike="noStrike" spc="-1">
                <a:solidFill>
                  <a:srgbClr val="333333"/>
                </a:solidFill>
                <a:latin typeface="HP Simplified Light"/>
              </a:rPr>
              <a:t>Boggling the Boardhouse</a:t>
            </a:r>
          </a:p>
        </p:txBody>
      </p:sp>
      <p:sp>
        <p:nvSpPr>
          <p:cNvPr id="82" name="TextShape 2"/>
          <p:cNvSpPr txBox="1"/>
          <p:nvPr/>
        </p:nvSpPr>
        <p:spPr>
          <a:xfrm>
            <a:off x="791280" y="4427280"/>
            <a:ext cx="8568000" cy="736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b="0" strike="noStrike" spc="-1">
                <a:latin typeface="HP Simplified Light"/>
              </a:rPr>
              <a:t>Designing 3D Structures, Circuits, and Sensors from PCBs</a:t>
            </a:r>
            <a:endParaRPr lang="en-US" sz="2400" b="0" strike="noStrike" spc="-1">
              <a:latin typeface="Noto Sans Regular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0" y="822960"/>
            <a:ext cx="2015280" cy="2015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3"/>
          <a:stretch/>
        </p:blipFill>
        <p:spPr>
          <a:xfrm>
            <a:off x="2011680" y="822960"/>
            <a:ext cx="2011680" cy="201168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/>
          <p:nvPr/>
        </p:nvPicPr>
        <p:blipFill>
          <a:blip r:embed="rId4"/>
          <a:stretch/>
        </p:blipFill>
        <p:spPr>
          <a:xfrm>
            <a:off x="4023360" y="822600"/>
            <a:ext cx="2021760" cy="2012040"/>
          </a:xfrm>
          <a:prstGeom prst="rect">
            <a:avLst/>
          </a:prstGeom>
          <a:ln>
            <a:noFill/>
          </a:ln>
        </p:spPr>
      </p:pic>
      <p:pic>
        <p:nvPicPr>
          <p:cNvPr id="86" name="Picture 85"/>
          <p:cNvPicPr/>
          <p:nvPr/>
        </p:nvPicPr>
        <p:blipFill>
          <a:blip r:embed="rId5"/>
          <a:stretch/>
        </p:blipFill>
        <p:spPr>
          <a:xfrm>
            <a:off x="6034680" y="822960"/>
            <a:ext cx="2012040" cy="2012040"/>
          </a:xfrm>
          <a:prstGeom prst="rect">
            <a:avLst/>
          </a:prstGeom>
          <a:ln>
            <a:noFill/>
          </a:ln>
        </p:spPr>
      </p:pic>
      <p:pic>
        <p:nvPicPr>
          <p:cNvPr id="87" name="Picture 86"/>
          <p:cNvPicPr/>
          <p:nvPr/>
        </p:nvPicPr>
        <p:blipFill>
          <a:blip r:embed="rId6"/>
          <a:stretch/>
        </p:blipFill>
        <p:spPr>
          <a:xfrm>
            <a:off x="8034120" y="822960"/>
            <a:ext cx="2210400" cy="201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31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Bringing Weird Shapes into EDA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Method 2:  Buzzard Image Importer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3"/>
          <a:stretch/>
        </p:blipFill>
        <p:spPr>
          <a:xfrm>
            <a:off x="522360" y="1280160"/>
            <a:ext cx="2076480" cy="2076480"/>
          </a:xfrm>
          <a:prstGeom prst="rect">
            <a:avLst/>
          </a:prstGeom>
          <a:ln>
            <a:noFill/>
          </a:ln>
        </p:spPr>
      </p:pic>
      <p:pic>
        <p:nvPicPr>
          <p:cNvPr id="133" name="Picture 132"/>
          <p:cNvPicPr/>
          <p:nvPr/>
        </p:nvPicPr>
        <p:blipFill>
          <a:blip r:embed="rId4"/>
          <a:stretch/>
        </p:blipFill>
        <p:spPr>
          <a:xfrm>
            <a:off x="2200320" y="1893600"/>
            <a:ext cx="2684520" cy="2262960"/>
          </a:xfrm>
          <a:prstGeom prst="rect">
            <a:avLst/>
          </a:prstGeom>
          <a:ln>
            <a:noFill/>
          </a:ln>
        </p:spPr>
      </p:pic>
      <p:pic>
        <p:nvPicPr>
          <p:cNvPr id="134" name="Picture 133"/>
          <p:cNvPicPr/>
          <p:nvPr/>
        </p:nvPicPr>
        <p:blipFill>
          <a:blip r:embed="rId5"/>
          <a:stretch/>
        </p:blipFill>
        <p:spPr>
          <a:xfrm>
            <a:off x="4635000" y="2295360"/>
            <a:ext cx="2444400" cy="243288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6"/>
          <a:stretch/>
        </p:blipFill>
        <p:spPr>
          <a:xfrm>
            <a:off x="6896520" y="2808000"/>
            <a:ext cx="2609640" cy="260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37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Bringing Weird Shapes into EDA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Method 2:  Buzzard Image Importer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8" name="Line 2"/>
          <p:cNvSpPr/>
          <p:nvPr/>
        </p:nvSpPr>
        <p:spPr>
          <a:xfrm>
            <a:off x="2469240" y="2316600"/>
            <a:ext cx="1554480" cy="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Line 3"/>
          <p:cNvSpPr/>
          <p:nvPr/>
        </p:nvSpPr>
        <p:spPr>
          <a:xfrm flipV="1">
            <a:off x="5669640" y="2312792"/>
            <a:ext cx="1824870" cy="3808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TextShape 4"/>
          <p:cNvSpPr txBox="1"/>
          <p:nvPr/>
        </p:nvSpPr>
        <p:spPr>
          <a:xfrm>
            <a:off x="2377800" y="2499480"/>
            <a:ext cx="271980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Basically any image format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" name="TextShape 5"/>
          <p:cNvSpPr txBox="1"/>
          <p:nvPr/>
        </p:nvSpPr>
        <p:spPr>
          <a:xfrm>
            <a:off x="2377800" y="1859400"/>
            <a:ext cx="1660680" cy="49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Advantages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2" name="TextShape 6"/>
          <p:cNvSpPr txBox="1"/>
          <p:nvPr/>
        </p:nvSpPr>
        <p:spPr>
          <a:xfrm>
            <a:off x="5498270" y="1825145"/>
            <a:ext cx="2171667" cy="49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Disadvantages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3" name="TextShape 7"/>
          <p:cNvSpPr txBox="1"/>
          <p:nvPr/>
        </p:nvSpPr>
        <p:spPr>
          <a:xfrm>
            <a:off x="5521680" y="2499480"/>
            <a:ext cx="197748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Very large file sizes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4" name="TextShape 8"/>
          <p:cNvSpPr txBox="1"/>
          <p:nvPr/>
        </p:nvSpPr>
        <p:spPr>
          <a:xfrm>
            <a:off x="5127428" y="2926080"/>
            <a:ext cx="2763075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Long CAM processing times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5" name="TextShape 9"/>
          <p:cNvSpPr txBox="1"/>
          <p:nvPr/>
        </p:nvSpPr>
        <p:spPr>
          <a:xfrm>
            <a:off x="2377800" y="2962440"/>
            <a:ext cx="2283840" cy="991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Preview and generate</a:t>
            </a:r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Silk, mask, and copper</a:t>
            </a:r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Layers together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6" name="TextShape 10"/>
          <p:cNvSpPr txBox="1"/>
          <p:nvPr/>
        </p:nvSpPr>
        <p:spPr>
          <a:xfrm>
            <a:off x="5311800" y="3369240"/>
            <a:ext cx="236916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Fixed import resolution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7" name="TextShape 11"/>
          <p:cNvSpPr txBox="1"/>
          <p:nvPr/>
        </p:nvSpPr>
        <p:spPr>
          <a:xfrm>
            <a:off x="2378160" y="3998520"/>
            <a:ext cx="246060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Exports library footprint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49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Bringing Weird Shapes into EDA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Method 2b:  Buzzard Label Maker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50" name="Picture 149"/>
          <p:cNvPicPr/>
          <p:nvPr/>
        </p:nvPicPr>
        <p:blipFill>
          <a:blip r:embed="rId3"/>
          <a:stretch/>
        </p:blipFill>
        <p:spPr>
          <a:xfrm>
            <a:off x="1005840" y="2011680"/>
            <a:ext cx="3313800" cy="2404080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4"/>
          <a:stretch/>
        </p:blipFill>
        <p:spPr>
          <a:xfrm>
            <a:off x="5454000" y="2072160"/>
            <a:ext cx="2684160" cy="231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53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r>
              <a:rPr lang="en-US" sz="3200" b="0" strike="noStrike" spc="-1" dirty="0">
                <a:solidFill>
                  <a:srgbClr val="FFFFFF"/>
                </a:solidFill>
                <a:latin typeface="HP Simplified"/>
              </a:rPr>
              <a:t>Bringing Weird Shapes into EDA</a:t>
            </a:r>
            <a:endParaRPr lang="en-US" sz="3200" b="0" strike="noStrike" spc="-1" dirty="0">
              <a:latin typeface="Arial"/>
            </a:endParaRPr>
          </a:p>
          <a:p>
            <a:r>
              <a:rPr lang="en-US" sz="3200" b="0" strike="noStrike" spc="-1" dirty="0">
                <a:solidFill>
                  <a:srgbClr val="FFFFFF"/>
                </a:solidFill>
                <a:latin typeface="HP Simplified"/>
              </a:rPr>
              <a:t>Method 3:</a:t>
            </a:r>
            <a:r>
              <a:rPr lang="en-US" sz="3200" spc="-1" dirty="0">
                <a:solidFill>
                  <a:srgbClr val="FFFFFF"/>
                </a:solidFill>
                <a:latin typeface="HP Simplified"/>
              </a:rPr>
              <a:t> </a:t>
            </a:r>
            <a:r>
              <a:rPr lang="en-US" sz="3200" b="0" strike="noStrike" spc="-1" dirty="0">
                <a:solidFill>
                  <a:srgbClr val="FFFFFF"/>
                </a:solidFill>
                <a:latin typeface="HP Simplified"/>
              </a:rPr>
              <a:t> Just Draw it </a:t>
            </a:r>
            <a:r>
              <a:rPr lang="en-US" sz="3200" spc="-1" dirty="0">
                <a:solidFill>
                  <a:srgbClr val="FFFFFF"/>
                </a:solidFill>
                <a:latin typeface="HP Simplified"/>
              </a:rPr>
              <a:t>in your EDA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154" name="Picture 153"/>
          <p:cNvPicPr/>
          <p:nvPr/>
        </p:nvPicPr>
        <p:blipFill>
          <a:blip r:embed="rId3"/>
          <a:stretch/>
        </p:blipFill>
        <p:spPr>
          <a:xfrm>
            <a:off x="3840480" y="1737360"/>
            <a:ext cx="1674720" cy="337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56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r>
              <a:rPr lang="en-US" sz="3200" b="0" strike="noStrike" spc="-1" dirty="0">
                <a:solidFill>
                  <a:srgbClr val="FFFFFF"/>
                </a:solidFill>
                <a:latin typeface="HP Simplified"/>
              </a:rPr>
              <a:t>Bringing Weird Shapes into EDA</a:t>
            </a:r>
            <a:endParaRPr lang="en-US" sz="3200" b="0" strike="noStrike" spc="-1" dirty="0">
              <a:latin typeface="Arial"/>
            </a:endParaRPr>
          </a:p>
          <a:p>
            <a:r>
              <a:rPr lang="en-US" sz="3200" b="0" strike="noStrike" spc="-1" dirty="0">
                <a:solidFill>
                  <a:srgbClr val="FFFFFF"/>
                </a:solidFill>
                <a:latin typeface="HP Simplified"/>
              </a:rPr>
              <a:t>Method 3:</a:t>
            </a:r>
            <a:r>
              <a:rPr lang="en-US" sz="3200" spc="-1" dirty="0">
                <a:solidFill>
                  <a:srgbClr val="FFFFFF"/>
                </a:solidFill>
                <a:latin typeface="HP Simplified"/>
              </a:rPr>
              <a:t> </a:t>
            </a:r>
            <a:r>
              <a:rPr lang="en-US" sz="3200" b="0" strike="noStrike" spc="-1" dirty="0">
                <a:solidFill>
                  <a:srgbClr val="FFFFFF"/>
                </a:solidFill>
                <a:latin typeface="HP Simplified"/>
              </a:rPr>
              <a:t> Just Draw it </a:t>
            </a:r>
            <a:r>
              <a:rPr lang="en-US" sz="3200" spc="-1" dirty="0">
                <a:solidFill>
                  <a:srgbClr val="FFFFFF"/>
                </a:solidFill>
                <a:latin typeface="HP Simplified"/>
              </a:rPr>
              <a:t>in your EDA</a:t>
            </a:r>
            <a:endParaRPr lang="en-US" sz="3200" spc="-1" dirty="0">
              <a:ea typeface="+mn-lt"/>
              <a:cs typeface="+mn-lt"/>
            </a:endParaRPr>
          </a:p>
          <a:p>
            <a:endParaRPr lang="en-US" sz="3200" b="0" strike="noStrike" spc="-1" dirty="0">
              <a:solidFill>
                <a:srgbClr val="FFFFFF"/>
              </a:solidFill>
              <a:latin typeface="HP Simplified"/>
            </a:endParaRPr>
          </a:p>
        </p:txBody>
      </p:sp>
      <p:sp>
        <p:nvSpPr>
          <p:cNvPr id="157" name="Line 2"/>
          <p:cNvSpPr/>
          <p:nvPr/>
        </p:nvSpPr>
        <p:spPr>
          <a:xfrm>
            <a:off x="2469240" y="2316600"/>
            <a:ext cx="1554480" cy="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Line 3"/>
          <p:cNvSpPr/>
          <p:nvPr/>
        </p:nvSpPr>
        <p:spPr>
          <a:xfrm>
            <a:off x="5669640" y="2316600"/>
            <a:ext cx="1554480" cy="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TextShape 4"/>
          <p:cNvSpPr txBox="1"/>
          <p:nvPr/>
        </p:nvSpPr>
        <p:spPr>
          <a:xfrm>
            <a:off x="2377800" y="2499480"/>
            <a:ext cx="1903544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Works in any EDA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0" name="TextShape 5"/>
          <p:cNvSpPr txBox="1"/>
          <p:nvPr/>
        </p:nvSpPr>
        <p:spPr>
          <a:xfrm>
            <a:off x="2377800" y="1859400"/>
            <a:ext cx="1660680" cy="49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Advantages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5471627" y="1855594"/>
            <a:ext cx="2125968" cy="49520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Disadvantages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62" name="TextShape 7"/>
          <p:cNvSpPr txBox="1"/>
          <p:nvPr/>
        </p:nvSpPr>
        <p:spPr>
          <a:xfrm>
            <a:off x="5120640" y="2499480"/>
            <a:ext cx="295596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EDA tools are bad for drawing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3" name="TextShape 8"/>
          <p:cNvSpPr txBox="1"/>
          <p:nvPr/>
        </p:nvSpPr>
        <p:spPr>
          <a:xfrm>
            <a:off x="5293440" y="2926080"/>
            <a:ext cx="247896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You have to draw a thing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4" name="TextShape 9"/>
          <p:cNvSpPr txBox="1"/>
          <p:nvPr/>
        </p:nvSpPr>
        <p:spPr>
          <a:xfrm>
            <a:off x="2377440" y="2940840"/>
            <a:ext cx="184032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No external tools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5" name="TextShape 10"/>
          <p:cNvSpPr txBox="1"/>
          <p:nvPr/>
        </p:nvSpPr>
        <p:spPr>
          <a:xfrm>
            <a:off x="2376720" y="3358440"/>
            <a:ext cx="182952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Great for pixel art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/>
          <p:nvPr/>
        </p:nvPicPr>
        <p:blipFill>
          <a:blip r:embed="rId2"/>
          <a:srcRect r="19459"/>
          <a:stretch/>
        </p:blipFill>
        <p:spPr>
          <a:xfrm>
            <a:off x="360" y="0"/>
            <a:ext cx="10079280" cy="5670000"/>
          </a:xfrm>
          <a:prstGeom prst="rect">
            <a:avLst/>
          </a:prstGeom>
          <a:ln>
            <a:noFill/>
          </a:ln>
        </p:spPr>
      </p:pic>
      <p:sp>
        <p:nvSpPr>
          <p:cNvPr id="167" name="TextShape 1"/>
          <p:cNvSpPr txBox="1"/>
          <p:nvPr/>
        </p:nvSpPr>
        <p:spPr>
          <a:xfrm>
            <a:off x="2725560" y="2255040"/>
            <a:ext cx="4628880" cy="116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Tab and Slot: 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The Inside Corner Problem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7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69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The Inside Corner Problem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What’s the problem?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3"/>
          <a:stretch/>
        </p:blipFill>
        <p:spPr>
          <a:xfrm>
            <a:off x="5669280" y="1645920"/>
            <a:ext cx="3341520" cy="3341520"/>
          </a:xfrm>
          <a:prstGeom prst="rect">
            <a:avLst/>
          </a:prstGeom>
          <a:ln>
            <a:noFill/>
          </a:ln>
        </p:spPr>
      </p:pic>
      <p:pic>
        <p:nvPicPr>
          <p:cNvPr id="171" name="Picture 170"/>
          <p:cNvPicPr/>
          <p:nvPr/>
        </p:nvPicPr>
        <p:blipFill>
          <a:blip r:embed="rId4"/>
          <a:srcRect l="7279" t="19183" r="5019" b="18798"/>
          <a:stretch/>
        </p:blipFill>
        <p:spPr>
          <a:xfrm>
            <a:off x="1005840" y="1645920"/>
            <a:ext cx="3566160" cy="336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73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The Inside Corner Problem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What’s the problem?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74" name="Picture 173"/>
          <p:cNvPicPr/>
          <p:nvPr/>
        </p:nvPicPr>
        <p:blipFill>
          <a:blip r:embed="rId3"/>
          <a:stretch/>
        </p:blipFill>
        <p:spPr>
          <a:xfrm>
            <a:off x="1107360" y="1554480"/>
            <a:ext cx="7853760" cy="283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4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76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The Inside Corner Problem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How Do We Solve It? Corner Relief!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3"/>
          <a:stretch/>
        </p:blipFill>
        <p:spPr>
          <a:xfrm>
            <a:off x="3413160" y="1280160"/>
            <a:ext cx="3536280" cy="404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/>
          <p:cNvPicPr/>
          <p:nvPr/>
        </p:nvPicPr>
        <p:blipFill>
          <a:blip r:embed="rId2"/>
          <a:srcRect r="13878"/>
          <a:stretch/>
        </p:blipFill>
        <p:spPr>
          <a:xfrm>
            <a:off x="0" y="0"/>
            <a:ext cx="10079640" cy="5686560"/>
          </a:xfrm>
          <a:prstGeom prst="rect">
            <a:avLst/>
          </a:prstGeom>
          <a:ln>
            <a:noFill/>
          </a:ln>
        </p:spPr>
      </p:pic>
      <p:sp>
        <p:nvSpPr>
          <p:cNvPr id="179" name="TextShape 1"/>
          <p:cNvSpPr txBox="1"/>
          <p:nvPr/>
        </p:nvSpPr>
        <p:spPr>
          <a:xfrm>
            <a:off x="2817360" y="2255040"/>
            <a:ext cx="4445640" cy="116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Fillet Soldering: 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How to Avoid Lifting Pads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tiled wall&#10;&#10;Description generated with high confidence">
            <a:extLst>
              <a:ext uri="{FF2B5EF4-FFF2-40B4-BE49-F238E27FC236}">
                <a16:creationId xmlns:a16="http://schemas.microsoft.com/office/drawing/2014/main" id="{AD9A4CEF-5C60-4CAE-8D3B-5ED5905332EC}"/>
              </a:ext>
            </a:extLst>
          </p:cNvPr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3"/>
          <a:stretch/>
        </p:blipFill>
        <p:spPr>
          <a:xfrm>
            <a:off x="0" y="0"/>
            <a:ext cx="1767600" cy="566964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4"/>
          <a:stretch/>
        </p:blipFill>
        <p:spPr>
          <a:xfrm>
            <a:off x="3044102" y="598833"/>
            <a:ext cx="5760720" cy="442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81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Fillet Soldering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What’s a Fillet?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3"/>
          <a:srcRect t="31393"/>
          <a:stretch/>
        </p:blipFill>
        <p:spPr>
          <a:xfrm>
            <a:off x="5029200" y="854640"/>
            <a:ext cx="4114800" cy="3991680"/>
          </a:xfrm>
          <a:prstGeom prst="rect">
            <a:avLst/>
          </a:prstGeom>
          <a:ln>
            <a:noFill/>
          </a:ln>
        </p:spPr>
      </p:pic>
      <p:sp>
        <p:nvSpPr>
          <p:cNvPr id="183" name="TextShape 2"/>
          <p:cNvSpPr txBox="1"/>
          <p:nvPr/>
        </p:nvSpPr>
        <p:spPr>
          <a:xfrm>
            <a:off x="673200" y="1520280"/>
            <a:ext cx="2722680" cy="169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Not a “fil-ay”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Rounded corner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Joins two surfaces 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   at an angle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85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Fillet Soldering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Designing a Fillet Joint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86" name="Picture 185"/>
          <p:cNvPicPr/>
          <p:nvPr/>
        </p:nvPicPr>
        <p:blipFill>
          <a:blip r:embed="rId3"/>
          <a:stretch/>
        </p:blipFill>
        <p:spPr>
          <a:xfrm>
            <a:off x="1245240" y="1280160"/>
            <a:ext cx="7589520" cy="387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/>
          <p:cNvPicPr/>
          <p:nvPr/>
        </p:nvPicPr>
        <p:blipFill>
          <a:blip r:embed="rId2"/>
          <a:srcRect b="2026"/>
          <a:stretch/>
        </p:blipFill>
        <p:spPr>
          <a:xfrm>
            <a:off x="7200" y="360"/>
            <a:ext cx="10072800" cy="5669280"/>
          </a:xfrm>
          <a:prstGeom prst="rect">
            <a:avLst/>
          </a:prstGeom>
          <a:ln>
            <a:noFill/>
          </a:ln>
        </p:spPr>
      </p:pic>
      <p:sp>
        <p:nvSpPr>
          <p:cNvPr id="188" name="TextShape 1"/>
          <p:cNvSpPr txBox="1"/>
          <p:nvPr/>
        </p:nvSpPr>
        <p:spPr>
          <a:xfrm>
            <a:off x="3000240" y="2255040"/>
            <a:ext cx="4079520" cy="116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Imitating Model Sprues 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w/ Mouse Bites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92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94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Imitating Model Sprues 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w/ Mouse Bites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673560" y="5331960"/>
            <a:ext cx="8927640" cy="2897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0" strike="noStrike" spc="-1">
                <a:solidFill>
                  <a:srgbClr val="FFFFFF"/>
                </a:solidFill>
                <a:latin typeface="HP Simplified"/>
              </a:rPr>
              <a:t>DMorpheus (https://commons.wikimedia.org/wiki/File:Sprue.JPG), „Sprue“, https://creativecommons.org/licenses/by-sa/3.0/legalcode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3"/>
          <a:stretch/>
        </p:blipFill>
        <p:spPr>
          <a:xfrm>
            <a:off x="2921760" y="1463040"/>
            <a:ext cx="4236480" cy="317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196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98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Imitating Model Sprues 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w/ Mouse Bites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9A199DD8-66E6-422B-9B28-1F3531D10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924" y="1264416"/>
            <a:ext cx="7164858" cy="35838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90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Imitating Model Sprues 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w/ Mouse Bites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91" name="Picture 190"/>
          <p:cNvPicPr/>
          <p:nvPr/>
        </p:nvPicPr>
        <p:blipFill>
          <a:blip r:embed="rId3"/>
          <a:stretch/>
        </p:blipFill>
        <p:spPr>
          <a:xfrm>
            <a:off x="4406040" y="640080"/>
            <a:ext cx="5012280" cy="4499640"/>
          </a:xfrm>
          <a:prstGeom prst="rect">
            <a:avLst/>
          </a:prstGeom>
          <a:ln>
            <a:noFill/>
          </a:ln>
        </p:spPr>
      </p:pic>
      <p:sp>
        <p:nvSpPr>
          <p:cNvPr id="192" name="TextShape 2"/>
          <p:cNvSpPr txBox="1"/>
          <p:nvPr/>
        </p:nvSpPr>
        <p:spPr>
          <a:xfrm>
            <a:off x="673560" y="1520640"/>
            <a:ext cx="3545640" cy="2897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Diameter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   0.02” (20mil/0.5mm)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 Spacing between centers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   0.04” (40mil/1mm)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Snaps easily by hand at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   0.8mm thickness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Pliers help at 1.6mm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201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Imitating Model Sprues 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w/ Mouse Bites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17560" y="1366200"/>
            <a:ext cx="3571560" cy="357156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4"/>
          <a:stretch/>
        </p:blipFill>
        <p:spPr>
          <a:xfrm>
            <a:off x="5212080" y="1371600"/>
            <a:ext cx="3504960" cy="350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/>
          <p:cNvPicPr/>
          <p:nvPr/>
        </p:nvPicPr>
        <p:blipFill>
          <a:blip r:embed="rId2"/>
          <a:srcRect l="12717" t="17489" r="5839" b="5"/>
          <a:stretch/>
        </p:blipFill>
        <p:spPr>
          <a:xfrm>
            <a:off x="0" y="0"/>
            <a:ext cx="10079640" cy="5668920"/>
          </a:xfrm>
          <a:prstGeom prst="rect">
            <a:avLst/>
          </a:prstGeom>
          <a:ln>
            <a:noFill/>
          </a:ln>
        </p:spPr>
      </p:pic>
      <p:sp>
        <p:nvSpPr>
          <p:cNvPr id="205" name="TextShape 1"/>
          <p:cNvSpPr txBox="1"/>
          <p:nvPr/>
        </p:nvSpPr>
        <p:spPr>
          <a:xfrm>
            <a:off x="2768400" y="2255040"/>
            <a:ext cx="4543560" cy="116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Manipulating the Mask Layer for Custom Displays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207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Manipulating the Mask Layer: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Custom Displays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08" name="Picture 207"/>
          <p:cNvPicPr/>
          <p:nvPr/>
        </p:nvPicPr>
        <p:blipFill>
          <a:blip r:embed="rId3"/>
          <a:stretch/>
        </p:blipFill>
        <p:spPr>
          <a:xfrm>
            <a:off x="6858000" y="274320"/>
            <a:ext cx="2891520" cy="5146920"/>
          </a:xfrm>
          <a:prstGeom prst="rect">
            <a:avLst/>
          </a:prstGeom>
          <a:ln>
            <a:noFill/>
          </a:ln>
        </p:spPr>
      </p:pic>
      <p:pic>
        <p:nvPicPr>
          <p:cNvPr id="209" name="Picture 208"/>
          <p:cNvPicPr/>
          <p:nvPr/>
        </p:nvPicPr>
        <p:blipFill>
          <a:blip r:embed="rId4"/>
          <a:stretch/>
        </p:blipFill>
        <p:spPr>
          <a:xfrm>
            <a:off x="2872800" y="1920240"/>
            <a:ext cx="3802320" cy="3493800"/>
          </a:xfrm>
          <a:prstGeom prst="rect">
            <a:avLst/>
          </a:prstGeom>
          <a:ln>
            <a:noFill/>
          </a:ln>
        </p:spPr>
      </p:pic>
      <p:sp>
        <p:nvSpPr>
          <p:cNvPr id="210" name="TextShape 2"/>
          <p:cNvSpPr txBox="1"/>
          <p:nvPr/>
        </p:nvSpPr>
        <p:spPr>
          <a:xfrm>
            <a:off x="294840" y="1963080"/>
            <a:ext cx="2303831" cy="2897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Fiberglass is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   translucent!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tStop &amp; bStop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   layers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Make sure the 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   copper layer is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   clear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212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Manipulating the Mask Layer: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Custom Displays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13" name="Picture 212"/>
          <p:cNvPicPr/>
          <p:nvPr/>
        </p:nvPicPr>
        <p:blipFill>
          <a:blip r:embed="rId3"/>
          <a:stretch/>
        </p:blipFill>
        <p:spPr>
          <a:xfrm>
            <a:off x="1371600" y="2011680"/>
            <a:ext cx="2269440" cy="237744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4"/>
          <a:stretch/>
        </p:blipFill>
        <p:spPr>
          <a:xfrm>
            <a:off x="5263560" y="783000"/>
            <a:ext cx="4246200" cy="424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/>
          <p:nvPr/>
        </p:nvPicPr>
        <p:blipFill>
          <a:blip r:embed="rId2"/>
          <a:srcRect r="9885"/>
          <a:stretch/>
        </p:blipFill>
        <p:spPr>
          <a:xfrm>
            <a:off x="0" y="-29026"/>
            <a:ext cx="10110996" cy="5729492"/>
          </a:xfrm>
          <a:prstGeom prst="rect">
            <a:avLst/>
          </a:prstGeom>
          <a:ln>
            <a:noFill/>
          </a:ln>
        </p:spPr>
      </p:pic>
      <p:sp>
        <p:nvSpPr>
          <p:cNvPr id="93" name="TextShape 1"/>
          <p:cNvSpPr txBox="1"/>
          <p:nvPr/>
        </p:nvSpPr>
        <p:spPr>
          <a:xfrm>
            <a:off x="2314080" y="2255040"/>
            <a:ext cx="5452200" cy="116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The Basics: 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Bringing Weird Shapes into EDA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/>
          <p:cNvPicPr/>
          <p:nvPr/>
        </p:nvPicPr>
        <p:blipFill>
          <a:blip r:embed="rId2"/>
          <a:srcRect r="8895"/>
          <a:stretch/>
        </p:blipFill>
        <p:spPr>
          <a:xfrm>
            <a:off x="0" y="0"/>
            <a:ext cx="10079640" cy="5671080"/>
          </a:xfrm>
          <a:prstGeom prst="rect">
            <a:avLst/>
          </a:prstGeom>
          <a:ln>
            <a:noFill/>
          </a:ln>
        </p:spPr>
      </p:pic>
      <p:sp>
        <p:nvSpPr>
          <p:cNvPr id="216" name="TextShape 1"/>
          <p:cNvSpPr txBox="1"/>
          <p:nvPr/>
        </p:nvSpPr>
        <p:spPr>
          <a:xfrm>
            <a:off x="3361320" y="2522520"/>
            <a:ext cx="3357720" cy="625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Bendy Tab Buttons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218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Bendy Tab Buttons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1091880" y="1067760"/>
            <a:ext cx="3571560" cy="3571560"/>
          </a:xfrm>
          <a:prstGeom prst="rect">
            <a:avLst/>
          </a:prstGeom>
          <a:ln>
            <a:noFill/>
          </a:ln>
        </p:spPr>
      </p:pic>
      <p:pic>
        <p:nvPicPr>
          <p:cNvPr id="220" name="Picture 219"/>
          <p:cNvPicPr/>
          <p:nvPr/>
        </p:nvPicPr>
        <p:blipFill>
          <a:blip r:embed="rId4"/>
          <a:stretch/>
        </p:blipFill>
        <p:spPr>
          <a:xfrm>
            <a:off x="5943600" y="2468160"/>
            <a:ext cx="2924280" cy="64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20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222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Bendy Tab Buttons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23" name="Picture 222"/>
          <p:cNvPicPr/>
          <p:nvPr/>
        </p:nvPicPr>
        <p:blipFill>
          <a:blip r:embed="rId3"/>
          <a:stretch/>
        </p:blipFill>
        <p:spPr>
          <a:xfrm>
            <a:off x="5945400" y="2651760"/>
            <a:ext cx="2924280" cy="335520"/>
          </a:xfrm>
          <a:prstGeom prst="rect">
            <a:avLst/>
          </a:prstGeom>
          <a:ln>
            <a:noFill/>
          </a:ln>
        </p:spPr>
      </p:pic>
      <p:pic>
        <p:nvPicPr>
          <p:cNvPr id="224" name="Picture 223"/>
          <p:cNvPicPr/>
          <p:nvPr/>
        </p:nvPicPr>
        <p:blipFill>
          <a:blip r:embed="rId4"/>
          <a:srcRect t="10926" b="29400"/>
          <a:stretch/>
        </p:blipFill>
        <p:spPr>
          <a:xfrm>
            <a:off x="685800" y="1189080"/>
            <a:ext cx="4251960" cy="338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24"/>
          <p:cNvPicPr/>
          <p:nvPr/>
        </p:nvPicPr>
        <p:blipFill>
          <a:blip r:embed="rId2"/>
          <a:srcRect r="9669"/>
          <a:stretch/>
        </p:blipFill>
        <p:spPr>
          <a:xfrm>
            <a:off x="0" y="-9720"/>
            <a:ext cx="10079640" cy="5679720"/>
          </a:xfrm>
          <a:prstGeom prst="rect">
            <a:avLst/>
          </a:prstGeom>
          <a:ln>
            <a:noFill/>
          </a:ln>
        </p:spPr>
      </p:pic>
      <p:sp>
        <p:nvSpPr>
          <p:cNvPr id="226" name="TextShape 1"/>
          <p:cNvSpPr txBox="1"/>
          <p:nvPr/>
        </p:nvSpPr>
        <p:spPr>
          <a:xfrm>
            <a:off x="2768760" y="2255400"/>
            <a:ext cx="4543560" cy="116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Wipers and Contacts: 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A Working Rotary Encoder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228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Wipers and Contacts: 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A Working Rotary Encoder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29" name="Picture 228"/>
          <p:cNvPicPr/>
          <p:nvPr/>
        </p:nvPicPr>
        <p:blipFill>
          <a:blip r:embed="rId3"/>
          <a:stretch/>
        </p:blipFill>
        <p:spPr>
          <a:xfrm>
            <a:off x="1805451" y="1170040"/>
            <a:ext cx="2743099" cy="1829400"/>
          </a:xfrm>
          <a:prstGeom prst="rect">
            <a:avLst/>
          </a:prstGeom>
          <a:ln>
            <a:noFill/>
          </a:ln>
        </p:spPr>
      </p:pic>
      <p:pic>
        <p:nvPicPr>
          <p:cNvPr id="2" name="Picture 2" descr="A picture containing black, sitting, table, small&#10;&#10;Description generated with very high confidence">
            <a:extLst>
              <a:ext uri="{FF2B5EF4-FFF2-40B4-BE49-F238E27FC236}">
                <a16:creationId xmlns:a16="http://schemas.microsoft.com/office/drawing/2014/main" id="{443B5AE8-C76C-4D4B-A893-984CB14F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837" y="3195373"/>
            <a:ext cx="2743463" cy="1829714"/>
          </a:xfrm>
          <a:prstGeom prst="rect">
            <a:avLst/>
          </a:prstGeom>
        </p:spPr>
      </p:pic>
      <p:pic>
        <p:nvPicPr>
          <p:cNvPr id="4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999AA49-9074-4930-A218-2B349516A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660" y="1169628"/>
            <a:ext cx="3866608" cy="386228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29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231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Wipers and Contacts: 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A Working Rotary Encoder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1737360" y="1432440"/>
            <a:ext cx="6841800" cy="381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32"/>
          <p:cNvPicPr/>
          <p:nvPr/>
        </p:nvPicPr>
        <p:blipFill>
          <a:blip r:embed="rId2"/>
          <a:srcRect r="8095"/>
          <a:stretch/>
        </p:blipFill>
        <p:spPr>
          <a:xfrm>
            <a:off x="360" y="11880"/>
            <a:ext cx="10079280" cy="565812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576960" y="2926080"/>
            <a:ext cx="2926080" cy="822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Stacking Boards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4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236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Stacking Boards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3"/>
          <a:srcRect r="2292" b="27668"/>
          <a:stretch/>
        </p:blipFill>
        <p:spPr>
          <a:xfrm>
            <a:off x="4937760" y="654120"/>
            <a:ext cx="4154400" cy="410076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4"/>
          <a:stretch/>
        </p:blipFill>
        <p:spPr>
          <a:xfrm>
            <a:off x="640080" y="2566080"/>
            <a:ext cx="3350520" cy="634320"/>
          </a:xfrm>
          <a:prstGeom prst="rect">
            <a:avLst/>
          </a:prstGeom>
          <a:ln>
            <a:noFill/>
          </a:ln>
        </p:spPr>
      </p:pic>
      <p:sp>
        <p:nvSpPr>
          <p:cNvPr id="239" name="Line 2"/>
          <p:cNvSpPr/>
          <p:nvPr/>
        </p:nvSpPr>
        <p:spPr>
          <a:xfrm>
            <a:off x="1005840" y="1920240"/>
            <a:ext cx="274320" cy="548640"/>
          </a:xfrm>
          <a:prstGeom prst="line">
            <a:avLst/>
          </a:prstGeom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TextShape 3"/>
          <p:cNvSpPr txBox="1"/>
          <p:nvPr/>
        </p:nvSpPr>
        <p:spPr>
          <a:xfrm>
            <a:off x="113400" y="1595160"/>
            <a:ext cx="1989720" cy="32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solidFill>
                  <a:srgbClr val="FFFFFF"/>
                </a:solidFill>
                <a:latin typeface="HP Simplified"/>
              </a:rPr>
              <a:t>Mask &amp; Copper Removed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1" name="TextShape 4"/>
          <p:cNvSpPr txBox="1"/>
          <p:nvPr/>
        </p:nvSpPr>
        <p:spPr>
          <a:xfrm>
            <a:off x="1555200" y="1960920"/>
            <a:ext cx="730800" cy="32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solidFill>
                  <a:srgbClr val="FFFFFF"/>
                </a:solidFill>
                <a:latin typeface="HP Simplified"/>
              </a:rPr>
              <a:t>Drill Hit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2" name="Line 5"/>
          <p:cNvSpPr/>
          <p:nvPr/>
        </p:nvSpPr>
        <p:spPr>
          <a:xfrm flipH="1">
            <a:off x="1463040" y="2286000"/>
            <a:ext cx="457200" cy="548640"/>
          </a:xfrm>
          <a:prstGeom prst="line">
            <a:avLst/>
          </a:prstGeom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Line 6"/>
          <p:cNvSpPr/>
          <p:nvPr/>
        </p:nvSpPr>
        <p:spPr>
          <a:xfrm flipV="1">
            <a:off x="1097280" y="3017520"/>
            <a:ext cx="274320" cy="457200"/>
          </a:xfrm>
          <a:prstGeom prst="line">
            <a:avLst/>
          </a:prstGeom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TextShape 7"/>
          <p:cNvSpPr txBox="1"/>
          <p:nvPr/>
        </p:nvSpPr>
        <p:spPr>
          <a:xfrm>
            <a:off x="822960" y="3474720"/>
            <a:ext cx="462600" cy="32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solidFill>
                  <a:srgbClr val="FFFFFF"/>
                </a:solidFill>
                <a:latin typeface="HP Simplified"/>
              </a:rPr>
              <a:t>LED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244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246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Stacking Boards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640080" y="2566080"/>
            <a:ext cx="3350520" cy="634320"/>
          </a:xfrm>
          <a:prstGeom prst="rect">
            <a:avLst/>
          </a:prstGeom>
          <a:ln>
            <a:noFill/>
          </a:ln>
        </p:spPr>
      </p:pic>
      <p:sp>
        <p:nvSpPr>
          <p:cNvPr id="248" name="Line 2"/>
          <p:cNvSpPr/>
          <p:nvPr/>
        </p:nvSpPr>
        <p:spPr>
          <a:xfrm>
            <a:off x="3383280" y="1920240"/>
            <a:ext cx="274320" cy="548640"/>
          </a:xfrm>
          <a:prstGeom prst="line">
            <a:avLst/>
          </a:prstGeom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TextShape 3"/>
          <p:cNvSpPr txBox="1"/>
          <p:nvPr/>
        </p:nvSpPr>
        <p:spPr>
          <a:xfrm>
            <a:off x="2286000" y="1554480"/>
            <a:ext cx="1812960" cy="32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solidFill>
                  <a:srgbClr val="FFFFFF"/>
                </a:solidFill>
                <a:latin typeface="HP Simplified"/>
              </a:rPr>
              <a:t>Copper pad on bottom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0" name="TextShape 4"/>
          <p:cNvSpPr txBox="1"/>
          <p:nvPr/>
        </p:nvSpPr>
        <p:spPr>
          <a:xfrm>
            <a:off x="2286000" y="1960920"/>
            <a:ext cx="1145520" cy="32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solidFill>
                  <a:srgbClr val="FFFFFF"/>
                </a:solidFill>
                <a:latin typeface="HP Simplified"/>
              </a:rPr>
              <a:t>Spacer Board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1" name="Line 5"/>
          <p:cNvSpPr/>
          <p:nvPr/>
        </p:nvSpPr>
        <p:spPr>
          <a:xfrm flipH="1">
            <a:off x="2377440" y="2286000"/>
            <a:ext cx="457200" cy="548640"/>
          </a:xfrm>
          <a:prstGeom prst="line">
            <a:avLst/>
          </a:prstGeom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Line 6"/>
          <p:cNvSpPr/>
          <p:nvPr/>
        </p:nvSpPr>
        <p:spPr>
          <a:xfrm flipV="1">
            <a:off x="3200400" y="3017520"/>
            <a:ext cx="274320" cy="457200"/>
          </a:xfrm>
          <a:prstGeom prst="line">
            <a:avLst/>
          </a:prstGeom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TextShape 7"/>
          <p:cNvSpPr txBox="1"/>
          <p:nvPr/>
        </p:nvSpPr>
        <p:spPr>
          <a:xfrm>
            <a:off x="2377440" y="3474720"/>
            <a:ext cx="1554480" cy="32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solidFill>
                  <a:srgbClr val="FFFFFF"/>
                </a:solidFill>
                <a:latin typeface="HP Simplified"/>
              </a:rPr>
              <a:t>Copper pad on top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54" name="Picture 253"/>
          <p:cNvPicPr/>
          <p:nvPr/>
        </p:nvPicPr>
        <p:blipFill>
          <a:blip r:embed="rId4"/>
          <a:srcRect t="10926" b="29400"/>
          <a:stretch/>
        </p:blipFill>
        <p:spPr>
          <a:xfrm>
            <a:off x="4521240" y="731880"/>
            <a:ext cx="5171400" cy="411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54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Leaving Clues for the Production Engineer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1565280" y="1217160"/>
            <a:ext cx="6949440" cy="399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Check up on your fabhouse’s capabilities (drill sizes,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   min spacing, min slot width, etc)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Leave notes (in a layer that makes it to gerbers)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Label “mill out” or “route out” shapes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Label v-score lines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Don’t order silk if there’s no silk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- If two pours don’t connect, make it clear that they’re</a:t>
            </a:r>
            <a:endParaRPr lang="en-US" sz="2400" b="0" strike="noStrike" spc="-1">
              <a:latin typeface="Arial"/>
            </a:endParaRPr>
          </a:p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   not supposed to 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95" name="TextShape 1"/>
          <p:cNvSpPr txBox="1"/>
          <p:nvPr/>
        </p:nvSpPr>
        <p:spPr>
          <a:xfrm>
            <a:off x="0" y="2844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r>
              <a:rPr lang="en-US" sz="3200" b="0" strike="noStrike" spc="-1" dirty="0">
                <a:solidFill>
                  <a:srgbClr val="FFFFFF"/>
                </a:solidFill>
                <a:latin typeface="HP Simplified"/>
              </a:rPr>
              <a:t>Bringing Weird Shapes into </a:t>
            </a:r>
            <a:r>
              <a:rPr lang="en-US" sz="3200" spc="-1" dirty="0">
                <a:solidFill>
                  <a:srgbClr val="FFFFFF"/>
                </a:solidFill>
                <a:latin typeface="HP Simplified"/>
              </a:rPr>
              <a:t>EDA </a:t>
            </a:r>
            <a:endParaRPr lang="en-US" sz="3200" spc="-1">
              <a:solidFill>
                <a:srgbClr val="000000"/>
              </a:solidFill>
              <a:latin typeface="Arial"/>
            </a:endParaRPr>
          </a:p>
          <a:p>
            <a:r>
              <a:rPr lang="en-US" sz="3200" spc="-1" dirty="0">
                <a:solidFill>
                  <a:srgbClr val="FFFFFF"/>
                </a:solidFill>
                <a:latin typeface="HP Simplified"/>
              </a:rPr>
              <a:t>3 Ways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90136FD5-5433-49DD-B836-284EF892CA24}"/>
              </a:ext>
            </a:extLst>
          </p:cNvPr>
          <p:cNvSpPr txBox="1"/>
          <p:nvPr/>
        </p:nvSpPr>
        <p:spPr>
          <a:xfrm>
            <a:off x="1754651" y="1988613"/>
            <a:ext cx="666045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 marL="514350" indent="-514350">
              <a:buAutoNum type="arabicPeriod"/>
            </a:pPr>
            <a:r>
              <a:rPr lang="en-US" sz="2800" spc="-1" dirty="0" err="1">
                <a:solidFill>
                  <a:srgbClr val="FFFFFF"/>
                </a:solidFill>
                <a:latin typeface="HP Simplified"/>
              </a:rPr>
              <a:t>svgtoeagle</a:t>
            </a:r>
            <a:r>
              <a:rPr lang="en-US" sz="2800" spc="-1" dirty="0">
                <a:solidFill>
                  <a:srgbClr val="FFFFFF"/>
                </a:solidFill>
                <a:latin typeface="HP Simplified"/>
              </a:rPr>
              <a:t>  (for people with vectors)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pPr marL="514350" indent="-514350">
              <a:buAutoNum type="arabicPeriod"/>
            </a:pPr>
            <a:endParaRPr lang="en-US" sz="2800" spc="-1" dirty="0">
              <a:solidFill>
                <a:srgbClr val="FFFFFF"/>
              </a:solidFill>
              <a:latin typeface="HP Simplified"/>
            </a:endParaRPr>
          </a:p>
          <a:p>
            <a:pPr marL="514350" indent="-514350">
              <a:buAutoNum type="arabicPeriod"/>
            </a:pPr>
            <a:r>
              <a:rPr lang="en-US" sz="2800" spc="-1" dirty="0">
                <a:solidFill>
                  <a:srgbClr val="FFFFFF"/>
                </a:solidFill>
                <a:latin typeface="HP Simplified"/>
              </a:rPr>
              <a:t>Buzzard (for people with bitmaps)</a:t>
            </a:r>
          </a:p>
          <a:p>
            <a:pPr marL="514350" indent="-514350">
              <a:buAutoNum type="arabicPeriod"/>
            </a:pPr>
            <a:endParaRPr lang="en-US" sz="2800" spc="-1" dirty="0">
              <a:solidFill>
                <a:srgbClr val="FFFFFF"/>
              </a:solidFill>
              <a:latin typeface="HP Simplified"/>
            </a:endParaRPr>
          </a:p>
          <a:p>
            <a:pPr marL="514350" indent="-514350">
              <a:buAutoNum type="arabicPeriod"/>
            </a:pPr>
            <a:r>
              <a:rPr lang="en-US" sz="2800" spc="-1" dirty="0">
                <a:solidFill>
                  <a:srgbClr val="FFFFFF"/>
                </a:solidFill>
                <a:latin typeface="HP Simplified"/>
              </a:rPr>
              <a:t>Just draw it in your EDA (for masochists)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57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259" name="TextShape 1"/>
          <p:cNvSpPr txBox="1"/>
          <p:nvPr/>
        </p:nvSpPr>
        <p:spPr>
          <a:xfrm>
            <a:off x="0" y="28800"/>
            <a:ext cx="2103120" cy="625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Thank You!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60" name="Picture 259"/>
          <p:cNvPicPr/>
          <p:nvPr/>
        </p:nvPicPr>
        <p:blipFill>
          <a:blip r:embed="rId3"/>
          <a:stretch/>
        </p:blipFill>
        <p:spPr>
          <a:xfrm>
            <a:off x="3587040" y="1554480"/>
            <a:ext cx="2813760" cy="2813760"/>
          </a:xfrm>
          <a:prstGeom prst="rect">
            <a:avLst/>
          </a:prstGeom>
          <a:ln>
            <a:noFill/>
          </a:ln>
        </p:spPr>
      </p:pic>
      <p:sp>
        <p:nvSpPr>
          <p:cNvPr id="261" name="TextShape 2"/>
          <p:cNvSpPr txBox="1"/>
          <p:nvPr/>
        </p:nvSpPr>
        <p:spPr>
          <a:xfrm>
            <a:off x="2714760" y="1072440"/>
            <a:ext cx="465048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Slides, Example Projects and Links to Resources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2" name="TextShape 3"/>
          <p:cNvSpPr txBox="1"/>
          <p:nvPr/>
        </p:nvSpPr>
        <p:spPr>
          <a:xfrm>
            <a:off x="2328480" y="4480560"/>
            <a:ext cx="5423400" cy="690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https://github.com/NPoole/Boggling_the_Boardhouse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/>
          <p:nvPr/>
        </p:nvPicPr>
        <p:blipFill>
          <a:blip r:embed="rId2"/>
          <a:srcRect r="13730"/>
          <a:stretch/>
        </p:blipFill>
        <p:spPr>
          <a:xfrm>
            <a:off x="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95" name="TextShape 1"/>
          <p:cNvSpPr txBox="1"/>
          <p:nvPr/>
        </p:nvSpPr>
        <p:spPr>
          <a:xfrm>
            <a:off x="0" y="2844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Bringing Weird Shapes into EDA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Method 1:  “svgtoeagle” by Gordon Williams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96" name="Picture 95"/>
          <p:cNvPicPr/>
          <p:nvPr/>
        </p:nvPicPr>
        <p:blipFill>
          <a:blip r:embed="rId3"/>
          <a:stretch/>
        </p:blipFill>
        <p:spPr>
          <a:xfrm>
            <a:off x="1097280" y="1645920"/>
            <a:ext cx="1630800" cy="1594800"/>
          </a:xfrm>
          <a:prstGeom prst="rect">
            <a:avLst/>
          </a:prstGeom>
          <a:ln>
            <a:noFill/>
          </a:ln>
        </p:spPr>
      </p:pic>
      <p:pic>
        <p:nvPicPr>
          <p:cNvPr id="97" name="Picture 96"/>
          <p:cNvPicPr/>
          <p:nvPr/>
        </p:nvPicPr>
        <p:blipFill>
          <a:blip r:embed="rId4"/>
          <a:stretch/>
        </p:blipFill>
        <p:spPr>
          <a:xfrm>
            <a:off x="1097280" y="3606480"/>
            <a:ext cx="1605600" cy="1605600"/>
          </a:xfrm>
          <a:prstGeom prst="rect">
            <a:avLst/>
          </a:prstGeom>
          <a:ln>
            <a:noFill/>
          </a:ln>
        </p:spPr>
      </p:pic>
      <p:pic>
        <p:nvPicPr>
          <p:cNvPr id="98" name="Picture 97"/>
          <p:cNvPicPr/>
          <p:nvPr/>
        </p:nvPicPr>
        <p:blipFill>
          <a:blip r:embed="rId5"/>
          <a:stretch/>
        </p:blipFill>
        <p:spPr>
          <a:xfrm>
            <a:off x="7366320" y="2560320"/>
            <a:ext cx="1594800" cy="159480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4114800" y="3108960"/>
            <a:ext cx="2194560" cy="5486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>
                <a:latin typeface="Arial"/>
              </a:rPr>
              <a:t>svgtoeagle</a:t>
            </a:r>
          </a:p>
        </p:txBody>
      </p:sp>
      <p:sp>
        <p:nvSpPr>
          <p:cNvPr id="100" name="Line 3"/>
          <p:cNvSpPr/>
          <p:nvPr/>
        </p:nvSpPr>
        <p:spPr>
          <a:xfrm>
            <a:off x="2926080" y="2377440"/>
            <a:ext cx="1005840" cy="640080"/>
          </a:xfrm>
          <a:prstGeom prst="line">
            <a:avLst/>
          </a:prstGeom>
          <a:ln w="7632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Line 4"/>
          <p:cNvSpPr/>
          <p:nvPr/>
        </p:nvSpPr>
        <p:spPr>
          <a:xfrm flipV="1">
            <a:off x="2834640" y="3749040"/>
            <a:ext cx="1005840" cy="640080"/>
          </a:xfrm>
          <a:prstGeom prst="line">
            <a:avLst/>
          </a:prstGeom>
          <a:ln w="7632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Line 5"/>
          <p:cNvSpPr/>
          <p:nvPr/>
        </p:nvSpPr>
        <p:spPr>
          <a:xfrm>
            <a:off x="6492240" y="3383280"/>
            <a:ext cx="731520" cy="0"/>
          </a:xfrm>
          <a:prstGeom prst="line">
            <a:avLst/>
          </a:prstGeom>
          <a:ln w="7632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7552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04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Bringing Weird Shapes into EDA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Method 1:  “svgtoeagle” by Gordon Williams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3"/>
          <a:stretch/>
        </p:blipFill>
        <p:spPr>
          <a:xfrm>
            <a:off x="274320" y="1261080"/>
            <a:ext cx="3247200" cy="2396520"/>
          </a:xfrm>
          <a:prstGeom prst="rect">
            <a:avLst/>
          </a:prstGeom>
          <a:ln>
            <a:noFill/>
          </a:ln>
        </p:spPr>
      </p:pic>
      <p:pic>
        <p:nvPicPr>
          <p:cNvPr id="106" name="Picture 105"/>
          <p:cNvPicPr/>
          <p:nvPr/>
        </p:nvPicPr>
        <p:blipFill>
          <a:blip r:embed="rId4"/>
          <a:stretch/>
        </p:blipFill>
        <p:spPr>
          <a:xfrm>
            <a:off x="2834640" y="1920240"/>
            <a:ext cx="3749040" cy="283284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5"/>
          <a:stretch/>
        </p:blipFill>
        <p:spPr>
          <a:xfrm>
            <a:off x="6217920" y="3017520"/>
            <a:ext cx="3399840" cy="240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Bringing Weird Shapes into EDA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Method 1:  “svgtoeagle” by Gordon Williams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3"/>
          <a:stretch/>
        </p:blipFill>
        <p:spPr>
          <a:xfrm>
            <a:off x="782640" y="2078280"/>
            <a:ext cx="8514720" cy="151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12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Bringing Weird Shapes into EDA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Method 1:  “svgtoeagle” by Gordon Williams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3" name="Line 2"/>
          <p:cNvSpPr/>
          <p:nvPr/>
        </p:nvSpPr>
        <p:spPr>
          <a:xfrm>
            <a:off x="2468880" y="2496240"/>
            <a:ext cx="1554480" cy="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Line 3"/>
          <p:cNvSpPr/>
          <p:nvPr/>
        </p:nvSpPr>
        <p:spPr>
          <a:xfrm>
            <a:off x="5669280" y="2496240"/>
            <a:ext cx="1923887" cy="7616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TextShape 4"/>
          <p:cNvSpPr txBox="1"/>
          <p:nvPr/>
        </p:nvSpPr>
        <p:spPr>
          <a:xfrm>
            <a:off x="2485440" y="2679120"/>
            <a:ext cx="155844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Small file sizes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" name="TextShape 5"/>
          <p:cNvSpPr txBox="1"/>
          <p:nvPr/>
        </p:nvSpPr>
        <p:spPr>
          <a:xfrm>
            <a:off x="2430727" y="2039040"/>
            <a:ext cx="1660680" cy="49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Advantages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7" name="TextShape 6"/>
          <p:cNvSpPr txBox="1"/>
          <p:nvPr/>
        </p:nvSpPr>
        <p:spPr>
          <a:xfrm>
            <a:off x="5516941" y="2039040"/>
            <a:ext cx="2137393" cy="49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>
                <a:solidFill>
                  <a:srgbClr val="FFFFFF"/>
                </a:solidFill>
                <a:latin typeface="HP Simplified"/>
              </a:rPr>
              <a:t>Disadvantages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8" name="TextShape 7"/>
          <p:cNvSpPr txBox="1"/>
          <p:nvPr/>
        </p:nvSpPr>
        <p:spPr>
          <a:xfrm>
            <a:off x="4981320" y="2679120"/>
            <a:ext cx="317844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Image must be a vector drawing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9" name="TextShape 8"/>
          <p:cNvSpPr txBox="1"/>
          <p:nvPr/>
        </p:nvSpPr>
        <p:spPr>
          <a:xfrm>
            <a:off x="4981680" y="3069720"/>
            <a:ext cx="320580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Some pre-processing is required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0" name="TextShape 9"/>
          <p:cNvSpPr txBox="1"/>
          <p:nvPr/>
        </p:nvSpPr>
        <p:spPr>
          <a:xfrm>
            <a:off x="2197440" y="3123000"/>
            <a:ext cx="212400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Accurate dimensions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1" name="TextShape 10"/>
          <p:cNvSpPr txBox="1"/>
          <p:nvPr/>
        </p:nvSpPr>
        <p:spPr>
          <a:xfrm>
            <a:off x="1873440" y="3544200"/>
            <a:ext cx="2916360" cy="39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Create filled polygons / pours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2" name="TextShape 11"/>
          <p:cNvSpPr txBox="1"/>
          <p:nvPr/>
        </p:nvSpPr>
        <p:spPr>
          <a:xfrm>
            <a:off x="4937760" y="3505320"/>
            <a:ext cx="3153960" cy="690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Moving imported items is a pain</a:t>
            </a:r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solidFill>
                  <a:srgbClr val="FFFFFF"/>
                </a:solidFill>
                <a:latin typeface="HP Simplified"/>
              </a:rPr>
              <a:t>(unless you create a footprint)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/>
          <p:cNvPicPr/>
          <p:nvPr/>
        </p:nvPicPr>
        <p:blipFill>
          <a:blip r:embed="rId2"/>
          <a:srcRect r="13730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>
            <a:noFill/>
          </a:ln>
        </p:spPr>
      </p:pic>
      <p:sp>
        <p:nvSpPr>
          <p:cNvPr id="124" name="TextShape 1"/>
          <p:cNvSpPr txBox="1"/>
          <p:nvPr/>
        </p:nvSpPr>
        <p:spPr>
          <a:xfrm>
            <a:off x="0" y="28800"/>
            <a:ext cx="7955280" cy="169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Bringing Weird Shapes into EDA</a:t>
            </a:r>
            <a:endParaRPr lang="en-US" sz="3200" b="0" strike="noStrike" spc="-1">
              <a:latin typeface="Arial"/>
            </a:endParaRPr>
          </a:p>
          <a:p>
            <a:r>
              <a:rPr lang="en-US" sz="3200" b="0" strike="noStrike" spc="-1">
                <a:solidFill>
                  <a:srgbClr val="FFFFFF"/>
                </a:solidFill>
                <a:latin typeface="HP Simplified"/>
              </a:rPr>
              <a:t>Method 2:  Buzzard Image Importer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25" name="Picture 124"/>
          <p:cNvPicPr/>
          <p:nvPr/>
        </p:nvPicPr>
        <p:blipFill>
          <a:blip r:embed="rId3"/>
          <a:stretch/>
        </p:blipFill>
        <p:spPr>
          <a:xfrm>
            <a:off x="7347240" y="2560320"/>
            <a:ext cx="1594800" cy="1594800"/>
          </a:xfrm>
          <a:prstGeom prst="rect">
            <a:avLst/>
          </a:prstGeom>
          <a:ln>
            <a:noFill/>
          </a:ln>
        </p:spPr>
      </p:pic>
      <p:sp>
        <p:nvSpPr>
          <p:cNvPr id="126" name="Line 2"/>
          <p:cNvSpPr/>
          <p:nvPr/>
        </p:nvSpPr>
        <p:spPr>
          <a:xfrm>
            <a:off x="6113160" y="3383280"/>
            <a:ext cx="731520" cy="0"/>
          </a:xfrm>
          <a:prstGeom prst="line">
            <a:avLst/>
          </a:prstGeom>
          <a:ln w="7632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7" name="Picture 126"/>
          <p:cNvPicPr/>
          <p:nvPr/>
        </p:nvPicPr>
        <p:blipFill>
          <a:blip r:embed="rId4"/>
          <a:stretch/>
        </p:blipFill>
        <p:spPr>
          <a:xfrm>
            <a:off x="681480" y="2510280"/>
            <a:ext cx="1970280" cy="1970280"/>
          </a:xfrm>
          <a:prstGeom prst="rect">
            <a:avLst/>
          </a:prstGeom>
          <a:ln>
            <a:noFill/>
          </a:ln>
        </p:spPr>
      </p:pic>
      <p:sp>
        <p:nvSpPr>
          <p:cNvPr id="128" name="Line 3"/>
          <p:cNvSpPr/>
          <p:nvPr/>
        </p:nvSpPr>
        <p:spPr>
          <a:xfrm>
            <a:off x="2959200" y="3383280"/>
            <a:ext cx="731520" cy="0"/>
          </a:xfrm>
          <a:prstGeom prst="line">
            <a:avLst/>
          </a:prstGeom>
          <a:ln w="7632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9" name="Picture 128"/>
          <p:cNvPicPr/>
          <p:nvPr/>
        </p:nvPicPr>
        <p:blipFill>
          <a:blip r:embed="rId5"/>
          <a:stretch/>
        </p:blipFill>
        <p:spPr>
          <a:xfrm>
            <a:off x="4169160" y="2560320"/>
            <a:ext cx="1591560" cy="159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2128</TotalTime>
  <Application>Microsoft Office PowerPoint</Application>
  <PresentationFormat>Custom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dc:description/>
  <cp:lastModifiedBy/>
  <cp:revision>161</cp:revision>
  <dcterms:created xsi:type="dcterms:W3CDTF">2019-11-02T15:17:47Z</dcterms:created>
  <dcterms:modified xsi:type="dcterms:W3CDTF">2019-11-20T22:46:35Z</dcterms:modified>
  <dc:language>en-US</dc:language>
</cp:coreProperties>
</file>